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54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C6179E-A617-4A30-B59A-08982DF79028}" type="datetimeFigureOut">
              <a:rPr lang="en-US" smtClean="0"/>
              <a:pPr/>
              <a:t>2/6/2013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0FE589-7487-4390-AA74-6D3EE2D20955}"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As the Pesticide Industry representative currently serving on  TPSA’s BOD, I would like to stress the importance of Mini Bulk/IBC selection, design, and management. </a:t>
            </a:r>
          </a:p>
          <a:p>
            <a:r>
              <a:rPr lang="en-US" dirty="0" smtClean="0"/>
              <a:t>The US pesticide registrant community fully supports the development and communication of industry standards and best practices which increase the stewardship of pesticide products.  </a:t>
            </a:r>
          </a:p>
          <a:p>
            <a:r>
              <a:rPr lang="en-US" dirty="0" smtClean="0"/>
              <a:t>TPSA provides a unique venue for industry, academic, research, and governmental agency collaboration to address pesticide stewardship challenges.</a:t>
            </a:r>
          </a:p>
        </p:txBody>
      </p:sp>
      <p:sp>
        <p:nvSpPr>
          <p:cNvPr id="4" name="Slide Number Placeholder 3"/>
          <p:cNvSpPr>
            <a:spLocks noGrp="1"/>
          </p:cNvSpPr>
          <p:nvPr>
            <p:ph type="sldNum" sz="quarter" idx="5"/>
          </p:nvPr>
        </p:nvSpPr>
        <p:spPr/>
        <p:txBody>
          <a:bodyPr/>
          <a:lstStyle/>
          <a:p>
            <a:pPr>
              <a:defRPr/>
            </a:pPr>
            <a:fld id="{1D6A5C21-9F7C-41CD-989F-C2E49DAF91B0}" type="slidenum">
              <a:rPr lang="en-US" smtClean="0"/>
              <a:pPr>
                <a:defRPr/>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5D2B48-2D26-412F-981B-B70A6F6F0189}" type="datetimeFigureOut">
              <a:rPr lang="en-US" smtClean="0"/>
              <a:pPr/>
              <a:t>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862032-BFFE-43BB-8C7E-28FE00BD325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5D2B48-2D26-412F-981B-B70A6F6F0189}" type="datetimeFigureOut">
              <a:rPr lang="en-US" smtClean="0"/>
              <a:pPr/>
              <a:t>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862032-BFFE-43BB-8C7E-28FE00BD325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5D2B48-2D26-412F-981B-B70A6F6F0189}" type="datetimeFigureOut">
              <a:rPr lang="en-US" smtClean="0"/>
              <a:pPr/>
              <a:t>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862032-BFFE-43BB-8C7E-28FE00BD325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5D2B48-2D26-412F-981B-B70A6F6F0189}" type="datetimeFigureOut">
              <a:rPr lang="en-US" smtClean="0"/>
              <a:pPr/>
              <a:t>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862032-BFFE-43BB-8C7E-28FE00BD325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5D2B48-2D26-412F-981B-B70A6F6F0189}" type="datetimeFigureOut">
              <a:rPr lang="en-US" smtClean="0"/>
              <a:pPr/>
              <a:t>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862032-BFFE-43BB-8C7E-28FE00BD325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5D2B48-2D26-412F-981B-B70A6F6F0189}" type="datetimeFigureOut">
              <a:rPr lang="en-US" smtClean="0"/>
              <a:pPr/>
              <a:t>2/6/2013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862032-BFFE-43BB-8C7E-28FE00BD325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5D2B48-2D26-412F-981B-B70A6F6F0189}" type="datetimeFigureOut">
              <a:rPr lang="en-US" smtClean="0"/>
              <a:pPr/>
              <a:t>2/6/2013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0862032-BFFE-43BB-8C7E-28FE00BD325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5D2B48-2D26-412F-981B-B70A6F6F0189}" type="datetimeFigureOut">
              <a:rPr lang="en-US" smtClean="0"/>
              <a:pPr/>
              <a:t>2/6/2013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0862032-BFFE-43BB-8C7E-28FE00BD325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5D2B48-2D26-412F-981B-B70A6F6F0189}" type="datetimeFigureOut">
              <a:rPr lang="en-US" smtClean="0"/>
              <a:pPr/>
              <a:t>2/6/2013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0862032-BFFE-43BB-8C7E-28FE00BD325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5D2B48-2D26-412F-981B-B70A6F6F0189}" type="datetimeFigureOut">
              <a:rPr lang="en-US" smtClean="0"/>
              <a:pPr/>
              <a:t>2/6/2013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862032-BFFE-43BB-8C7E-28FE00BD325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5D2B48-2D26-412F-981B-B70A6F6F0189}" type="datetimeFigureOut">
              <a:rPr lang="en-US" smtClean="0"/>
              <a:pPr/>
              <a:t>2/6/2013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862032-BFFE-43BB-8C7E-28FE00BD325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5D2B48-2D26-412F-981B-B70A6F6F0189}" type="datetimeFigureOut">
              <a:rPr lang="en-US" smtClean="0"/>
              <a:pPr/>
              <a:t>2/6/2013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862032-BFFE-43BB-8C7E-28FE00BD325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lstStyle/>
          <a:p>
            <a:r>
              <a:rPr lang="en-US" b="1" dirty="0" smtClean="0">
                <a:effectLst>
                  <a:outerShdw blurRad="38100" dist="38100" dir="2700000" algn="tl">
                    <a:srgbClr val="000000">
                      <a:alpha val="43137"/>
                    </a:srgbClr>
                  </a:outerShdw>
                </a:effectLst>
              </a:rPr>
              <a:t>Moderated Panel: State of Minibulk Recycling Programs</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685800" y="2438400"/>
            <a:ext cx="7848600" cy="2286000"/>
          </a:xfrm>
        </p:spPr>
        <p:txBody>
          <a:bodyPr>
            <a:noAutofit/>
          </a:bodyPr>
          <a:lstStyle/>
          <a:p>
            <a:pPr algn="l"/>
            <a:r>
              <a:rPr lang="en-US" sz="2400" b="1" dirty="0" smtClean="0">
                <a:solidFill>
                  <a:schemeClr val="tx2"/>
                </a:solidFill>
              </a:rPr>
              <a:t>We did not have a “state-based” minibulk recycling program in 2012.  Why not?</a:t>
            </a:r>
          </a:p>
          <a:p>
            <a:pPr algn="l"/>
            <a:endParaRPr lang="en-US" sz="2400" b="1" dirty="0">
              <a:solidFill>
                <a:schemeClr val="tx2"/>
              </a:solidFill>
            </a:endParaRPr>
          </a:p>
          <a:p>
            <a:pPr algn="l"/>
            <a:r>
              <a:rPr lang="en-US" sz="2400" b="1" dirty="0" smtClean="0">
                <a:solidFill>
                  <a:schemeClr val="tx2"/>
                </a:solidFill>
              </a:rPr>
              <a:t>For companies that are not recycling minbulks/IBCs, what are the main obstacles?</a:t>
            </a:r>
          </a:p>
          <a:p>
            <a:pPr algn="l"/>
            <a:endParaRPr lang="en-US" sz="2400" b="1" dirty="0" smtClean="0">
              <a:solidFill>
                <a:schemeClr val="tx2"/>
              </a:solidFill>
            </a:endParaRPr>
          </a:p>
          <a:p>
            <a:pPr algn="l"/>
            <a:r>
              <a:rPr lang="en-US" sz="2400" b="1" dirty="0" smtClean="0">
                <a:solidFill>
                  <a:schemeClr val="tx2"/>
                </a:solidFill>
              </a:rPr>
              <a:t>What is the best way to leverage everyone’s resources to recycle as many minibulks/IBCs as possible?</a:t>
            </a:r>
            <a:endParaRPr lang="en-US" sz="2400" b="1" dirty="0">
              <a:solidFill>
                <a:schemeClr val="tx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1"/>
          <p:cNvPicPr>
            <a:picLocks noChangeAspect="1" noChangeArrowheads="1"/>
          </p:cNvPicPr>
          <p:nvPr/>
        </p:nvPicPr>
        <p:blipFill>
          <a:blip r:embed="rId2" cstate="print"/>
          <a:srcRect/>
          <a:stretch>
            <a:fillRect/>
          </a:stretch>
        </p:blipFill>
        <p:spPr bwMode="auto">
          <a:xfrm>
            <a:off x="457200" y="2971800"/>
            <a:ext cx="3047584" cy="1752600"/>
          </a:xfrm>
          <a:prstGeom prst="rect">
            <a:avLst/>
          </a:prstGeom>
          <a:noFill/>
          <a:ln w="9525">
            <a:noFill/>
            <a:miter lim="800000"/>
            <a:headEnd/>
            <a:tailEnd/>
          </a:ln>
        </p:spPr>
      </p:pic>
      <p:sp>
        <p:nvSpPr>
          <p:cNvPr id="3" name="TextBox 2"/>
          <p:cNvSpPr txBox="1"/>
          <p:nvPr/>
        </p:nvSpPr>
        <p:spPr>
          <a:xfrm>
            <a:off x="457200" y="2057400"/>
            <a:ext cx="2667000" cy="707886"/>
          </a:xfrm>
          <a:prstGeom prst="rect">
            <a:avLst/>
          </a:prstGeom>
          <a:noFill/>
        </p:spPr>
        <p:txBody>
          <a:bodyPr wrap="square" rtlCol="0">
            <a:spAutoFit/>
          </a:bodyPr>
          <a:lstStyle/>
          <a:p>
            <a:r>
              <a:rPr lang="en-US" sz="2000" dirty="0" smtClean="0"/>
              <a:t>Pesticide Users, Retailers &amp; Distributors</a:t>
            </a:r>
            <a:endParaRPr lang="en-US" sz="2000" dirty="0"/>
          </a:p>
        </p:txBody>
      </p:sp>
      <p:sp>
        <p:nvSpPr>
          <p:cNvPr id="4" name="TextBox 3"/>
          <p:cNvSpPr txBox="1"/>
          <p:nvPr/>
        </p:nvSpPr>
        <p:spPr>
          <a:xfrm>
            <a:off x="6172200" y="2895600"/>
            <a:ext cx="2514600" cy="1384995"/>
          </a:xfrm>
          <a:prstGeom prst="rect">
            <a:avLst/>
          </a:prstGeom>
          <a:noFill/>
        </p:spPr>
        <p:txBody>
          <a:bodyPr wrap="square" rtlCol="0">
            <a:spAutoFit/>
          </a:bodyPr>
          <a:lstStyle/>
          <a:p>
            <a:r>
              <a:rPr lang="en-US" sz="2800" dirty="0" err="1" smtClean="0"/>
              <a:t>Reconditioners</a:t>
            </a:r>
            <a:r>
              <a:rPr lang="en-US" sz="2800" dirty="0" smtClean="0"/>
              <a:t> and Recyclers: want containers</a:t>
            </a:r>
            <a:endParaRPr lang="en-US" sz="2800" dirty="0"/>
          </a:p>
        </p:txBody>
      </p:sp>
      <p:sp>
        <p:nvSpPr>
          <p:cNvPr id="5" name="Right Arrow 4"/>
          <p:cNvSpPr/>
          <p:nvPr/>
        </p:nvSpPr>
        <p:spPr>
          <a:xfrm>
            <a:off x="3810000" y="34290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953000" y="2971800"/>
            <a:ext cx="660758" cy="1323439"/>
          </a:xfrm>
          <a:prstGeom prst="rect">
            <a:avLst/>
          </a:prstGeom>
          <a:noFill/>
        </p:spPr>
        <p:txBody>
          <a:bodyPr wrap="none" rtlCol="0">
            <a:spAutoFit/>
          </a:bodyPr>
          <a:lstStyle/>
          <a:p>
            <a:r>
              <a:rPr lang="en-US" sz="8000" b="1" dirty="0" smtClean="0">
                <a:solidFill>
                  <a:schemeClr val="accent1"/>
                </a:solidFill>
              </a:rPr>
              <a:t>?</a:t>
            </a:r>
            <a:endParaRPr lang="en-US" sz="8000" b="1" dirty="0">
              <a:solidFill>
                <a:schemeClr val="accent1"/>
              </a:solidFill>
            </a:endParaRPr>
          </a:p>
        </p:txBody>
      </p:sp>
      <p:sp>
        <p:nvSpPr>
          <p:cNvPr id="7" name="TextBox 6"/>
          <p:cNvSpPr txBox="1"/>
          <p:nvPr/>
        </p:nvSpPr>
        <p:spPr>
          <a:xfrm>
            <a:off x="3733800" y="457200"/>
            <a:ext cx="1752600" cy="461665"/>
          </a:xfrm>
          <a:prstGeom prst="rect">
            <a:avLst/>
          </a:prstGeom>
          <a:noFill/>
        </p:spPr>
        <p:txBody>
          <a:bodyPr wrap="square" rtlCol="0">
            <a:spAutoFit/>
          </a:bodyPr>
          <a:lstStyle/>
          <a:p>
            <a:r>
              <a:rPr lang="en-US" sz="2400" b="1" dirty="0" smtClean="0"/>
              <a:t>$$$$$ ?</a:t>
            </a:r>
            <a:endParaRPr lang="en-US" sz="2400" b="1" dirty="0"/>
          </a:p>
        </p:txBody>
      </p:sp>
      <p:sp>
        <p:nvSpPr>
          <p:cNvPr id="8" name="TextBox 7"/>
          <p:cNvSpPr txBox="1"/>
          <p:nvPr/>
        </p:nvSpPr>
        <p:spPr>
          <a:xfrm>
            <a:off x="3733800" y="1219200"/>
            <a:ext cx="1905000" cy="1200329"/>
          </a:xfrm>
          <a:prstGeom prst="rect">
            <a:avLst/>
          </a:prstGeom>
          <a:noFill/>
        </p:spPr>
        <p:txBody>
          <a:bodyPr wrap="square" rtlCol="0">
            <a:spAutoFit/>
          </a:bodyPr>
          <a:lstStyle/>
          <a:p>
            <a:r>
              <a:rPr lang="en-US" sz="2400" b="1" dirty="0" smtClean="0"/>
              <a:t>Rinsing or managing containers? </a:t>
            </a:r>
            <a:endParaRPr lang="en-US" sz="2400" b="1" dirty="0"/>
          </a:p>
        </p:txBody>
      </p:sp>
      <p:sp>
        <p:nvSpPr>
          <p:cNvPr id="9" name="TextBox 8"/>
          <p:cNvSpPr txBox="1"/>
          <p:nvPr/>
        </p:nvSpPr>
        <p:spPr>
          <a:xfrm>
            <a:off x="3886200" y="4343400"/>
            <a:ext cx="1905000" cy="830997"/>
          </a:xfrm>
          <a:prstGeom prst="rect">
            <a:avLst/>
          </a:prstGeom>
          <a:noFill/>
        </p:spPr>
        <p:txBody>
          <a:bodyPr wrap="square" rtlCol="0">
            <a:spAutoFit/>
          </a:bodyPr>
          <a:lstStyle/>
          <a:p>
            <a:r>
              <a:rPr lang="en-US" sz="2400" b="1" dirty="0" smtClean="0"/>
              <a:t>Lack of awareness?</a:t>
            </a:r>
            <a:endParaRPr lang="en-US" sz="2400" b="1" dirty="0"/>
          </a:p>
        </p:txBody>
      </p:sp>
      <p:sp>
        <p:nvSpPr>
          <p:cNvPr id="10" name="TextBox 9"/>
          <p:cNvSpPr txBox="1"/>
          <p:nvPr/>
        </p:nvSpPr>
        <p:spPr>
          <a:xfrm>
            <a:off x="3962400" y="5334000"/>
            <a:ext cx="1524000" cy="461665"/>
          </a:xfrm>
          <a:prstGeom prst="rect">
            <a:avLst/>
          </a:prstGeom>
          <a:noFill/>
        </p:spPr>
        <p:txBody>
          <a:bodyPr wrap="square" rtlCol="0">
            <a:spAutoFit/>
          </a:bodyPr>
          <a:lstStyle/>
          <a:p>
            <a:r>
              <a:rPr lang="en-US" sz="2400" b="1" dirty="0" smtClean="0"/>
              <a:t>Liability?</a:t>
            </a:r>
            <a:endParaRPr lang="en-US" sz="2400" b="1" dirty="0"/>
          </a:p>
        </p:txBody>
      </p:sp>
      <p:sp>
        <p:nvSpPr>
          <p:cNvPr id="11" name="TextBox 10"/>
          <p:cNvSpPr txBox="1"/>
          <p:nvPr/>
        </p:nvSpPr>
        <p:spPr>
          <a:xfrm>
            <a:off x="4038600" y="6019800"/>
            <a:ext cx="1600200" cy="461665"/>
          </a:xfrm>
          <a:prstGeom prst="rect">
            <a:avLst/>
          </a:prstGeom>
          <a:noFill/>
        </p:spPr>
        <p:txBody>
          <a:bodyPr wrap="square" rtlCol="0">
            <a:spAutoFit/>
          </a:bodyPr>
          <a:lstStyle/>
          <a:p>
            <a:r>
              <a:rPr lang="en-US" sz="2400" b="1" dirty="0" smtClean="0"/>
              <a:t>Other?</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500" fill="hold"/>
                                        <p:tgtEl>
                                          <p:spTgt spid="10"/>
                                        </p:tgtEl>
                                        <p:attrNameLst>
                                          <p:attrName>ppt_x</p:attrName>
                                        </p:attrNameLst>
                                      </p:cBhvr>
                                      <p:tavLst>
                                        <p:tav tm="0">
                                          <p:val>
                                            <p:strVal val="#ppt_x"/>
                                          </p:val>
                                        </p:tav>
                                        <p:tav tm="100000">
                                          <p:val>
                                            <p:strVal val="#ppt_x"/>
                                          </p:val>
                                        </p:tav>
                                      </p:tavLst>
                                    </p:anim>
                                    <p:anim calcmode="lin" valueType="num">
                                      <p:cBhvr additive="base">
                                        <p:cTn id="5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additive="base">
                                        <p:cTn id="61" dur="500" fill="hold"/>
                                        <p:tgtEl>
                                          <p:spTgt spid="11"/>
                                        </p:tgtEl>
                                        <p:attrNameLst>
                                          <p:attrName>ppt_x</p:attrName>
                                        </p:attrNameLst>
                                      </p:cBhvr>
                                      <p:tavLst>
                                        <p:tav tm="0">
                                          <p:val>
                                            <p:strVal val="#ppt_x"/>
                                          </p:val>
                                        </p:tav>
                                        <p:tav tm="100000">
                                          <p:val>
                                            <p:strVal val="#ppt_x"/>
                                          </p:val>
                                        </p:tav>
                                      </p:tavLst>
                                    </p:anim>
                                    <p:anim calcmode="lin" valueType="num">
                                      <p:cBhvr additive="base">
                                        <p:cTn id="6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P spid="6" grpId="0"/>
      <p:bldP spid="7" grpId="0"/>
      <p:bldP spid="8" grpId="0"/>
      <p:bldP spid="9"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69" name="Picture 2"/>
          <p:cNvPicPr>
            <a:picLocks noChangeAspect="1" noChangeArrowheads="1"/>
          </p:cNvPicPr>
          <p:nvPr/>
        </p:nvPicPr>
        <p:blipFill>
          <a:blip r:embed="rId3" cstate="print"/>
          <a:srcRect/>
          <a:stretch>
            <a:fillRect/>
          </a:stretch>
        </p:blipFill>
        <p:spPr bwMode="auto">
          <a:xfrm>
            <a:off x="15875" y="0"/>
            <a:ext cx="9128125" cy="609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Antitrust &amp; Fair Trade Statement </a:t>
            </a:r>
            <a:endParaRPr lang="en-US" dirty="0"/>
          </a:p>
        </p:txBody>
      </p:sp>
      <p:sp>
        <p:nvSpPr>
          <p:cNvPr id="3" name="Content Placeholder 2"/>
          <p:cNvSpPr>
            <a:spLocks noGrp="1"/>
          </p:cNvSpPr>
          <p:nvPr>
            <p:ph idx="1"/>
          </p:nvPr>
        </p:nvSpPr>
        <p:spPr/>
        <p:txBody>
          <a:bodyPr>
            <a:normAutofit fontScale="55000" lnSpcReduction="20000"/>
          </a:bodyPr>
          <a:lstStyle/>
          <a:p>
            <a:pPr hangingPunct="0"/>
            <a:r>
              <a:rPr lang="en-US" dirty="0"/>
              <a:t>While most activities among competitors in the same industry are both legal and beneficial to the industry, group activities of competitors are inherently suspect under the antitrust laws.  Agreements or combinations between or among competitors need not be formal to raise questions under antitrust laws, but may include any kind of understanding, formal or informal, secretive or public, under which each of the parties can reasonably expect that another will follow a particular course of action.</a:t>
            </a:r>
          </a:p>
          <a:p>
            <a:pPr hangingPunct="0"/>
            <a:endParaRPr lang="en-US" dirty="0"/>
          </a:p>
          <a:p>
            <a:r>
              <a:rPr lang="en-US" dirty="0"/>
              <a:t>Each individual is responsible to see that topics which may give an appearance of an agreement that would violate the antitrust laws are not discussed at your meetings.  It is the responsibility of each individual in the first instance to avoid raising improper subjects for discussion.  This reminder has been prepared to assure that individuals in meetings are aware of this obligation</a:t>
            </a:r>
            <a:r>
              <a:rPr lang="en-US" b="1" dirty="0"/>
              <a:t>.</a:t>
            </a:r>
            <a:endParaRPr lang="en-US" dirty="0"/>
          </a:p>
          <a:p>
            <a:endParaRPr lang="en-US" dirty="0"/>
          </a:p>
          <a:p>
            <a:r>
              <a:rPr lang="en-US" dirty="0"/>
              <a:t>Each party and every individual at every meeting related thereto should be thoroughly familiar with his/her responsibilities under the antitrust laws and should consult counsel in all cases involving specific situations, interpretations, or advice as per TPSA Policy 17.0   Anti-Trust &amp; Fair Trade Guidelines.  Thank you for your attention to this statement.</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Panelists</a:t>
            </a:r>
            <a:endParaRPr lang="en-US" dirty="0"/>
          </a:p>
        </p:txBody>
      </p:sp>
      <p:sp>
        <p:nvSpPr>
          <p:cNvPr id="3" name="Content Placeholder 2"/>
          <p:cNvSpPr>
            <a:spLocks noGrp="1"/>
          </p:cNvSpPr>
          <p:nvPr>
            <p:ph idx="1"/>
          </p:nvPr>
        </p:nvSpPr>
        <p:spPr/>
        <p:txBody>
          <a:bodyPr>
            <a:normAutofit fontScale="92500"/>
          </a:bodyPr>
          <a:lstStyle/>
          <a:p>
            <a:r>
              <a:rPr lang="en-US" dirty="0" smtClean="0"/>
              <a:t>Scott Birchfield, Syngenta Crop Protection, LLC</a:t>
            </a:r>
          </a:p>
          <a:p>
            <a:r>
              <a:rPr lang="en-US" dirty="0" smtClean="0"/>
              <a:t>Linda Hendrickson, Crop Production Services, Inc.</a:t>
            </a:r>
          </a:p>
          <a:p>
            <a:r>
              <a:rPr lang="en-US" dirty="0" smtClean="0"/>
              <a:t>Gary Glickman, Container Services Network, LLC</a:t>
            </a:r>
          </a:p>
          <a:p>
            <a:r>
              <a:rPr lang="en-US" dirty="0" smtClean="0"/>
              <a:t>Mike Harding, IBC North America &amp; Clean Tide Container</a:t>
            </a:r>
          </a:p>
          <a:p>
            <a:r>
              <a:rPr lang="en-US" dirty="0" smtClean="0"/>
              <a:t>Brian Bilyeu, Cropland Containers</a:t>
            </a:r>
          </a:p>
          <a:p>
            <a:r>
              <a:rPr lang="en-US" dirty="0" smtClean="0"/>
              <a:t>Derrick Bell, North Carolina Department of Agriculture and Consumer Services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247</Words>
  <Application>Microsoft Office PowerPoint</Application>
  <PresentationFormat>On-screen Show (4:3)</PresentationFormat>
  <Paragraphs>31</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Moderated Panel: State of Minibulk Recycling Programs</vt:lpstr>
      <vt:lpstr>Slide 2</vt:lpstr>
      <vt:lpstr>Slide 3</vt:lpstr>
      <vt:lpstr>Antitrust &amp; Fair Trade Statement </vt:lpstr>
      <vt:lpstr>Panelists</vt:lpstr>
    </vt:vector>
  </TitlesOfParts>
  <Company>US-EPA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Moderated Panel: State of Minibulk Recycling Programs</dc:title>
  <dc:creator>Nancy E. Fitz</dc:creator>
  <cp:lastModifiedBy>fitz</cp:lastModifiedBy>
  <cp:revision>7</cp:revision>
  <dcterms:created xsi:type="dcterms:W3CDTF">2013-02-01T14:13:05Z</dcterms:created>
  <dcterms:modified xsi:type="dcterms:W3CDTF">2013-02-06T12:04:53Z</dcterms:modified>
</cp:coreProperties>
</file>